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A35A66-B04A-4088-B01B-E31BC97C5EE6}">
          <p14:sldIdLst>
            <p14:sldId id="256"/>
            <p14:sldId id="267"/>
            <p14:sldId id="258"/>
            <p14:sldId id="259"/>
            <p14:sldId id="260"/>
            <p14:sldId id="261"/>
            <p14:sldId id="262"/>
            <p14:sldId id="263"/>
            <p14:sldId id="266"/>
            <p14:sldId id="264"/>
            <p14:sldId id="268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FC43-6352-4A2D-B91E-C6A2090C8B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1857-7248-456A-B9ED-9ADDE5C4C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Question Daniel asked me when I started.</a:t>
            </a:r>
          </a:p>
          <a:p>
            <a:r>
              <a:rPr lang="en-US" dirty="0"/>
              <a:t>I’d never done science </a:t>
            </a:r>
            <a:r>
              <a:rPr lang="en-US" i="1" dirty="0"/>
              <a:t>writing</a:t>
            </a:r>
            <a:r>
              <a:rPr lang="en-US" i="0" dirty="0"/>
              <a:t> but I had done science communication for elementary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1857-7248-456A-B9ED-9ADDE5C4C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1857-7248-456A-B9ED-9ADDE5C4C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1857-7248-456A-B9ED-9ADDE5C4C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***You have a pic on your phone for this slide***</a:t>
            </a:r>
          </a:p>
          <a:p>
            <a:r>
              <a:rPr lang="en-US" dirty="0"/>
              <a:t>Come prepared with a list of questions to begin with. Usually I open with, “So, tell me what this research is about,” or “What did you do in the research?”</a:t>
            </a:r>
          </a:p>
          <a:p>
            <a:r>
              <a:rPr lang="en-US" dirty="0"/>
              <a:t>Play Dumb – even if you can explain a concept flawlessly, ask the researcher about it anyway. That way, you can get some nice quotes and you might learn something.</a:t>
            </a:r>
          </a:p>
          <a:p>
            <a:r>
              <a:rPr lang="en-US" dirty="0"/>
              <a:t>Take Notes: Taking notes is more important than listening to the scientist. Take Notes and Record, just in case something goes wrong and you lose one of those two things. </a:t>
            </a:r>
          </a:p>
          <a:p>
            <a:r>
              <a:rPr lang="en-US" dirty="0"/>
              <a:t>Transcribe the interview as soon as you can afterwards. This helps you write the transcription faster and ensures that you have all your material prepared before you begin the draft.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1857-7248-456A-B9ED-9ADDE5C4C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Cupcake: The Headline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Subheadline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/Summary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like the frosting and sprinkles.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1857-7248-456A-B9ED-9ADDE5C4C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some kind of picture to add here god It looks so bland and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1857-7248-456A-B9ED-9ADDE5C4C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5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9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7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73BA-3EF2-4D0F-82CE-5AA3B7E287F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9FB1-E48A-4F02-AF40-A83D1EB08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4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B49B-6FBF-4C7E-859B-1AA7DBE36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921"/>
            <a:ext cx="9144000" cy="1737434"/>
          </a:xfrm>
        </p:spPr>
        <p:txBody>
          <a:bodyPr/>
          <a:lstStyle/>
          <a:p>
            <a:r>
              <a:rPr lang="en-US" dirty="0"/>
              <a:t>Science Journalism with </a:t>
            </a:r>
            <a:r>
              <a:rPr lang="en-US" dirty="0" err="1"/>
              <a:t>UANews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6E69C-F59A-49B8-A149-D9163CEF7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178" y="2246001"/>
            <a:ext cx="10039644" cy="3080116"/>
          </a:xfrm>
        </p:spPr>
        <p:txBody>
          <a:bodyPr>
            <a:normAutofit/>
          </a:bodyPr>
          <a:lstStyle/>
          <a:p>
            <a:r>
              <a:rPr lang="en-US" dirty="0"/>
              <a:t>Emily Walla</a:t>
            </a:r>
          </a:p>
          <a:p>
            <a:r>
              <a:rPr lang="en-US" dirty="0"/>
              <a:t>Mentor: Daniel </a:t>
            </a:r>
            <a:r>
              <a:rPr lang="en-US" dirty="0" err="1"/>
              <a:t>Stolte</a:t>
            </a:r>
            <a:r>
              <a:rPr lang="en-US" dirty="0"/>
              <a:t>, University Communications</a:t>
            </a:r>
          </a:p>
          <a:p>
            <a:endParaRPr lang="en-US" dirty="0"/>
          </a:p>
          <a:p>
            <a:r>
              <a:rPr lang="en-US" dirty="0"/>
              <a:t>Arizona Space Grant Symposium</a:t>
            </a:r>
          </a:p>
          <a:p>
            <a:r>
              <a:rPr lang="en-US" dirty="0"/>
              <a:t>Hosted by the University of Arizona</a:t>
            </a:r>
          </a:p>
          <a:p>
            <a:r>
              <a:rPr lang="en-US" dirty="0"/>
              <a:t>April 14, 2018</a:t>
            </a:r>
          </a:p>
        </p:txBody>
      </p:sp>
      <p:pic>
        <p:nvPicPr>
          <p:cNvPr id="9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1D79C888-108F-4C95-8C83-CEF2CF62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43898"/>
            <a:ext cx="3236155" cy="9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82FAB-8D79-4992-94C9-B90A2F06F4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337" y="4583431"/>
            <a:ext cx="1469663" cy="2274569"/>
          </a:xfrm>
          <a:prstGeom prst="rect">
            <a:avLst/>
          </a:prstGeom>
        </p:spPr>
      </p:pic>
      <p:pic>
        <p:nvPicPr>
          <p:cNvPr id="2052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F1BB0FAC-9008-46AE-B210-D8BD2A8B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168" y="5561927"/>
            <a:ext cx="1469664" cy="12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8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5BFF-4BB1-4FEE-8914-31A6B709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16" y="271472"/>
            <a:ext cx="10515600" cy="1325563"/>
          </a:xfrm>
        </p:spPr>
        <p:txBody>
          <a:bodyPr/>
          <a:lstStyle/>
          <a:p>
            <a:r>
              <a:rPr lang="en-US" dirty="0"/>
              <a:t>The Value of Science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29C3-1D6E-42BB-AAA1-E11A44639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604" y="1281420"/>
            <a:ext cx="6693957" cy="47721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Draw attention to research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Educate the general public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Inspire others to pursue and support science</a:t>
            </a:r>
          </a:p>
        </p:txBody>
      </p:sp>
      <p:pic>
        <p:nvPicPr>
          <p:cNvPr id="8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7CAC989C-6D27-400B-9398-ABFD014C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6" y="5996734"/>
            <a:ext cx="2775863" cy="8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5AA0CF88-4724-4962-88E1-ADDC9EB7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08" y="5948447"/>
            <a:ext cx="1009436" cy="8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82E6E-8EB9-470D-A6ED-5CA621172B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  <p:pic>
        <p:nvPicPr>
          <p:cNvPr id="2054" name="Picture 6" descr="Image result for cosmos carl sagan">
            <a:extLst>
              <a:ext uri="{FF2B5EF4-FFF2-40B4-BE49-F238E27FC236}">
                <a16:creationId xmlns:a16="http://schemas.microsoft.com/office/drawing/2014/main" id="{7280E823-787D-40B0-B978-CCA7E968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701" y="3721619"/>
            <a:ext cx="2381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extgensd.com/wp-content/uploads/2018/01/BorderBioBlitz-Header.png">
            <a:extLst>
              <a:ext uri="{FF2B5EF4-FFF2-40B4-BE49-F238E27FC236}">
                <a16:creationId xmlns:a16="http://schemas.microsoft.com/office/drawing/2014/main" id="{E89926F2-D1D5-4AAA-BC0F-51C03696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576" y="1281420"/>
            <a:ext cx="400293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ocodile Hunter Logo.png">
            <a:extLst>
              <a:ext uri="{FF2B5EF4-FFF2-40B4-BE49-F238E27FC236}">
                <a16:creationId xmlns:a16="http://schemas.microsoft.com/office/drawing/2014/main" id="{690E8970-A31F-4CD4-A27F-8087E79F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4178">
            <a:off x="8931755" y="3242673"/>
            <a:ext cx="1956716" cy="17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0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00C4-A8CE-4D8B-80F8-AD7D912A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93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2F5-4725-45D6-8CA7-29E48C5D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656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Special Thanks to Doug Carroll, Alexis Blue, Stacy Pigott and everyone at University Communications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to the Arizona Space Grant Consortium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D3717ED6-D457-4880-8CF7-F4DCFD72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6" y="5996734"/>
            <a:ext cx="2775863" cy="8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26F12968-D647-46AE-835F-2C5FADD5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08" y="5948447"/>
            <a:ext cx="1009436" cy="8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3FDA85-377A-4B0C-B745-6574263C80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8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90CB-341F-47B8-AE3F-39174445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5917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A0DB-75FD-40A9-9274-BC52D499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 I ever done science writing before this internship?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BABC-2547-4D08-A3D4-0FD82A9A6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0F6BC-F0C8-4B9D-8FBE-4E28DE693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19" t="11753" r="28593" b="17225"/>
          <a:stretch/>
        </p:blipFill>
        <p:spPr>
          <a:xfrm>
            <a:off x="5654038" y="1027906"/>
            <a:ext cx="6039636" cy="5396701"/>
          </a:xfrm>
          <a:prstGeom prst="rect">
            <a:avLst/>
          </a:prstGeom>
        </p:spPr>
      </p:pic>
      <p:pic>
        <p:nvPicPr>
          <p:cNvPr id="1026" name="Picture 2" descr="Image may contain: 17 people">
            <a:extLst>
              <a:ext uri="{FF2B5EF4-FFF2-40B4-BE49-F238E27FC236}">
                <a16:creationId xmlns:a16="http://schemas.microsoft.com/office/drawing/2014/main" id="{F8070252-8082-4649-86D0-FE2FB233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26" y="2725615"/>
            <a:ext cx="4787704" cy="35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782A-B6A5-455D-915A-BF8935C5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39"/>
            <a:ext cx="10515600" cy="1325563"/>
          </a:xfrm>
        </p:spPr>
        <p:txBody>
          <a:bodyPr/>
          <a:lstStyle/>
          <a:p>
            <a:r>
              <a:rPr lang="en-US" dirty="0"/>
              <a:t>What is Science 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97F2-179E-4AEB-A603-F7F466D7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642"/>
            <a:ext cx="10515600" cy="44862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Translating science into language anyone can understand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642A3-F5B1-4CEF-ADBF-64C4B44145BA}"/>
              </a:ext>
            </a:extLst>
          </p:cNvPr>
          <p:cNvSpPr txBox="1"/>
          <p:nvPr/>
        </p:nvSpPr>
        <p:spPr>
          <a:xfrm>
            <a:off x="331764" y="2268273"/>
            <a:ext cx="4859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“Mechanistically, mutant TDP-43 sequesters </a:t>
            </a:r>
            <a:r>
              <a:rPr lang="en-US" sz="2400" i="1" dirty="0"/>
              <a:t>hsc70-4 </a:t>
            </a:r>
            <a:r>
              <a:rPr lang="en-US" sz="2400" dirty="0"/>
              <a:t>mRNA and impairs its translation. Expression of the Hsc70-4 ortholog, HSPA8 is also reduced in primary motor neurons and neuro-muscular junction of mice”</a:t>
            </a:r>
          </a:p>
          <a:p>
            <a:endParaRPr lang="en-US" sz="2400" dirty="0"/>
          </a:p>
          <a:p>
            <a:r>
              <a:rPr lang="en-US" dirty="0"/>
              <a:t>From Coyne, et al (2017)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11799-8BAD-45D1-80DF-F5E77CB1EFBA}"/>
              </a:ext>
            </a:extLst>
          </p:cNvPr>
          <p:cNvSpPr txBox="1"/>
          <p:nvPr/>
        </p:nvSpPr>
        <p:spPr>
          <a:xfrm>
            <a:off x="6752492" y="2268273"/>
            <a:ext cx="5107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mutated protein TDP-43 traps the RNA that codes for another protein – hsc70-4 – and keeps the protein from being produced. With abnormally high amounts of TDP-43, mice produced less HSPA8, mammals’ version of fruit flies’ hsc70-4.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BDD4CC-6E49-464D-B157-1B92ED3EA985}"/>
              </a:ext>
            </a:extLst>
          </p:cNvPr>
          <p:cNvSpPr/>
          <p:nvPr/>
        </p:nvSpPr>
        <p:spPr>
          <a:xfrm>
            <a:off x="5317588" y="3031365"/>
            <a:ext cx="1308295" cy="1338828"/>
          </a:xfrm>
          <a:prstGeom prst="right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F4A84141-7117-4BFE-BB82-D61F2C26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6" y="5996734"/>
            <a:ext cx="2775863" cy="8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E164F358-3FE3-46BE-87D7-C815BC35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08" y="5948447"/>
            <a:ext cx="1009436" cy="8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738304-867F-40F0-BDC3-CF83236D72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023BAD57-3BFB-41B6-B9D8-1D4C3D7D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08" y="5948447"/>
            <a:ext cx="1009436" cy="8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07A12-1012-43EF-8538-0ADB971C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A2D1-03A4-4D6E-8146-2B4E93E8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Researchers and Publications</a:t>
            </a:r>
          </a:p>
          <a:p>
            <a:pPr>
              <a:lnSpc>
                <a:spcPct val="200000"/>
              </a:lnSpc>
            </a:pPr>
            <a:r>
              <a:rPr lang="en-US" dirty="0"/>
              <a:t>Current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4C1CC-6B78-43B3-AF7E-633FE1712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702" y="365125"/>
            <a:ext cx="5249157" cy="3336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33055-4521-4AF2-9F94-1FCE09A6EB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629" y="2680622"/>
            <a:ext cx="3879046" cy="3430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64B88F-67E9-4743-B109-081EABB251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921" y="360585"/>
            <a:ext cx="4579932" cy="5636149"/>
          </a:xfrm>
          <a:prstGeom prst="rect">
            <a:avLst/>
          </a:prstGeom>
        </p:spPr>
      </p:pic>
      <p:pic>
        <p:nvPicPr>
          <p:cNvPr id="8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4C4B6089-98A2-4C4F-BC76-C1D58D68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6" y="5996734"/>
            <a:ext cx="2775863" cy="8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7740ED-B0E6-45E1-A9B3-BEDB629576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0A9B-B06B-4864-ACAC-5BDD204A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0C53-E45E-43BF-8201-D880C88E1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1: Do your Research!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2: Conduct an Interview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3: Write a Draft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4: Review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5: Publish</a:t>
            </a:r>
          </a:p>
        </p:txBody>
      </p:sp>
      <p:pic>
        <p:nvPicPr>
          <p:cNvPr id="6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F98B8F99-3C2F-432F-85F9-DE8AF00C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6" y="5996734"/>
            <a:ext cx="2775863" cy="8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383CB187-1256-4913-B959-92523447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08" y="5948447"/>
            <a:ext cx="1009436" cy="8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E0827-C380-4264-8970-F89E853A94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6C8BA-C52F-4D65-9FA0-32215AD434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844" y="594754"/>
            <a:ext cx="4741038" cy="52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0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F7C7-15E9-4D0B-AC11-CA994482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4DD38-9727-44C3-A0D9-32FC78BB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Come Prepared</a:t>
            </a:r>
          </a:p>
          <a:p>
            <a:pPr>
              <a:lnSpc>
                <a:spcPct val="150000"/>
              </a:lnSpc>
            </a:pPr>
            <a:r>
              <a:rPr lang="en-US" dirty="0"/>
              <a:t>Play Dumb</a:t>
            </a:r>
          </a:p>
          <a:p>
            <a:pPr>
              <a:lnSpc>
                <a:spcPct val="150000"/>
              </a:lnSpc>
            </a:pPr>
            <a:r>
              <a:rPr lang="en-US" dirty="0"/>
              <a:t>Take Notes</a:t>
            </a:r>
          </a:p>
          <a:p>
            <a:pPr>
              <a:lnSpc>
                <a:spcPct val="150000"/>
              </a:lnSpc>
            </a:pPr>
            <a:r>
              <a:rPr lang="en-US" dirty="0"/>
              <a:t>Transcribe the Interview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F6E0D-4A79-4866-835A-F9CF87A2F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5709" y="916731"/>
            <a:ext cx="4921102" cy="3690827"/>
          </a:xfrm>
          <a:prstGeom prst="rect">
            <a:avLst/>
          </a:prstGeom>
        </p:spPr>
      </p:pic>
      <p:pic>
        <p:nvPicPr>
          <p:cNvPr id="7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13F42EE1-92F8-4055-B8DD-738A2F25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7" y="6089690"/>
            <a:ext cx="2455104" cy="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0666B555-42F9-4B7B-A79F-822263EE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6069619"/>
            <a:ext cx="863444" cy="7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1602A-E740-413E-A9C7-5FCE060863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970" y="5519288"/>
            <a:ext cx="856483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5D042-3F66-4383-B0CC-2B569A5A4AE3}"/>
              </a:ext>
            </a:extLst>
          </p:cNvPr>
          <p:cNvSpPr txBox="1"/>
          <p:nvPr/>
        </p:nvSpPr>
        <p:spPr>
          <a:xfrm>
            <a:off x="6830846" y="5286228"/>
            <a:ext cx="369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pictured: the 36 browser tabs I am using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0148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975A-1B35-4130-9439-A2D53F3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26" y="230613"/>
            <a:ext cx="3564988" cy="2786038"/>
          </a:xfrm>
        </p:spPr>
        <p:txBody>
          <a:bodyPr/>
          <a:lstStyle/>
          <a:p>
            <a:r>
              <a:rPr lang="en-US" dirty="0"/>
              <a:t>The Draft Outline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19A664C-7613-4AAA-BFE4-E115E4FAD34D}"/>
              </a:ext>
            </a:extLst>
          </p:cNvPr>
          <p:cNvSpPr/>
          <p:nvPr/>
        </p:nvSpPr>
        <p:spPr>
          <a:xfrm flipV="1">
            <a:off x="3451538" y="365125"/>
            <a:ext cx="7402070" cy="6391712"/>
          </a:xfrm>
          <a:prstGeom prst="triangle">
            <a:avLst>
              <a:gd name="adj" fmla="val 49216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D63F3-316E-4D68-A72C-7DEFF0CBAD62}"/>
              </a:ext>
            </a:extLst>
          </p:cNvPr>
          <p:cNvSpPr txBox="1"/>
          <p:nvPr/>
        </p:nvSpPr>
        <p:spPr>
          <a:xfrm>
            <a:off x="3877257" y="673244"/>
            <a:ext cx="655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Who, What, When and Where, and Why is it Newsworthy?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77DFF-7E10-4BEF-804D-2A13FA219FF1}"/>
              </a:ext>
            </a:extLst>
          </p:cNvPr>
          <p:cNvSpPr txBox="1"/>
          <p:nvPr/>
        </p:nvSpPr>
        <p:spPr>
          <a:xfrm>
            <a:off x="4714825" y="2526517"/>
            <a:ext cx="4875495" cy="95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Supportive Quote and Important Details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9251C-B602-4C9A-9DA8-DE1356791D2B}"/>
              </a:ext>
            </a:extLst>
          </p:cNvPr>
          <p:cNvSpPr txBox="1"/>
          <p:nvPr/>
        </p:nvSpPr>
        <p:spPr>
          <a:xfrm>
            <a:off x="6009296" y="4769793"/>
            <a:ext cx="2286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More Info</a:t>
            </a:r>
          </a:p>
        </p:txBody>
      </p:sp>
      <p:pic>
        <p:nvPicPr>
          <p:cNvPr id="16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6CA7B792-AF9C-4F8B-9652-7BC44156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6" y="5996734"/>
            <a:ext cx="2775863" cy="8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E64F83-78C7-4CBB-ADF8-034B02B7F9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E5727537-9887-4236-B8B8-F8B3B5E7BE55}"/>
              </a:ext>
            </a:extLst>
          </p:cNvPr>
          <p:cNvSpPr/>
          <p:nvPr/>
        </p:nvSpPr>
        <p:spPr>
          <a:xfrm rot="17971978">
            <a:off x="8059300" y="3970583"/>
            <a:ext cx="2522986" cy="954107"/>
          </a:xfrm>
          <a:prstGeom prst="curvedUpArrow">
            <a:avLst>
              <a:gd name="adj1" fmla="val 39354"/>
              <a:gd name="adj2" fmla="val 69544"/>
              <a:gd name="adj3" fmla="val 5529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CC750BD-43C6-40EC-A589-920F13EF7EFD}"/>
              </a:ext>
            </a:extLst>
          </p:cNvPr>
          <p:cNvSpPr/>
          <p:nvPr/>
        </p:nvSpPr>
        <p:spPr>
          <a:xfrm>
            <a:off x="6910149" y="1627351"/>
            <a:ext cx="398604" cy="80472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3FAFE9C-092B-4825-B6BB-D44CE6C4C3BC}"/>
              </a:ext>
            </a:extLst>
          </p:cNvPr>
          <p:cNvSpPr/>
          <p:nvPr/>
        </p:nvSpPr>
        <p:spPr>
          <a:xfrm>
            <a:off x="6953271" y="3671991"/>
            <a:ext cx="398604" cy="80472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3284A-1680-4752-ADF2-35EEBDE335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9" b="99314" l="9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98" y="2432080"/>
            <a:ext cx="3493416" cy="30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BFBE-3827-402C-A537-452B3034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r>
              <a:rPr lang="en-US" dirty="0"/>
              <a:t>Review and Publish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D215-FB19-44D6-B0BA-E02B5B44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1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Have researcher validate the facts and quotes in the story</a:t>
            </a:r>
          </a:p>
          <a:p>
            <a:pPr>
              <a:lnSpc>
                <a:spcPct val="200000"/>
              </a:lnSpc>
            </a:pPr>
            <a:r>
              <a:rPr lang="en-US" dirty="0"/>
              <a:t>Read the story one last time</a:t>
            </a:r>
          </a:p>
          <a:p>
            <a:pPr>
              <a:lnSpc>
                <a:spcPct val="200000"/>
              </a:lnSpc>
            </a:pPr>
            <a:r>
              <a:rPr lang="en-US" dirty="0"/>
              <a:t>Submit story for publishing</a:t>
            </a:r>
          </a:p>
          <a:p>
            <a:pPr>
              <a:lnSpc>
                <a:spcPct val="200000"/>
              </a:lnSpc>
            </a:pPr>
            <a:r>
              <a:rPr lang="en-US" dirty="0"/>
              <a:t>Beware of Embargo dates</a:t>
            </a:r>
          </a:p>
        </p:txBody>
      </p:sp>
      <p:pic>
        <p:nvPicPr>
          <p:cNvPr id="5" name="Picture 2" descr="https://uaatwork.arizona.edu/sites/default/files/images/uanews-logo_1.jpeg">
            <a:extLst>
              <a:ext uri="{FF2B5EF4-FFF2-40B4-BE49-F238E27FC236}">
                <a16:creationId xmlns:a16="http://schemas.microsoft.com/office/drawing/2014/main" id="{6FA457FE-EF50-486C-9FAD-BD48E2F7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6" y="5996734"/>
            <a:ext cx="2775863" cy="8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pacegrant.arizona.edu/sites/spacegrant.arizona.edu/files/about/logos/nic_web300x250ppi.png">
            <a:extLst>
              <a:ext uri="{FF2B5EF4-FFF2-40B4-BE49-F238E27FC236}">
                <a16:creationId xmlns:a16="http://schemas.microsoft.com/office/drawing/2014/main" id="{AB244EB2-F2BD-4E07-813C-0553E9F1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08" y="5948447"/>
            <a:ext cx="1009436" cy="8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0B207-5056-4468-B673-ED87198604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CCF83-5C4F-4A47-B689-CBD410BF81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736" y="2324760"/>
            <a:ext cx="4001254" cy="33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6B84-C009-4D63-AB29-A6715C0B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56" y="365125"/>
            <a:ext cx="10515600" cy="1325563"/>
          </a:xfrm>
        </p:spPr>
        <p:txBody>
          <a:bodyPr/>
          <a:lstStyle/>
          <a:p>
            <a:r>
              <a:rPr lang="en-US" dirty="0"/>
              <a:t>After You Publish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7DF5-D463-46E8-B9AD-1CE7F8008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56" y="1589649"/>
            <a:ext cx="11423288" cy="4903226"/>
          </a:xfrm>
        </p:spPr>
        <p:txBody>
          <a:bodyPr numCol="2">
            <a:normAutofit/>
          </a:bodyPr>
          <a:lstStyle/>
          <a:p>
            <a:r>
              <a:rPr lang="en-US" dirty="0"/>
              <a:t>Congratulations!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Now it’s time to start 	another story!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r>
              <a:rPr lang="en-US" dirty="0"/>
              <a:t>Stories may be picked up by larger news services</a:t>
            </a:r>
          </a:p>
          <a:p>
            <a:endParaRPr lang="en-US" dirty="0"/>
          </a:p>
          <a:p>
            <a:r>
              <a:rPr lang="en-US" dirty="0"/>
              <a:t>Currently I have 11 stories published on </a:t>
            </a:r>
            <a:r>
              <a:rPr lang="en-US" dirty="0" err="1"/>
              <a:t>UANews</a:t>
            </a:r>
            <a:endParaRPr lang="en-US" dirty="0"/>
          </a:p>
          <a:p>
            <a:pPr lvl="1"/>
            <a:r>
              <a:rPr lang="en-US" dirty="0"/>
              <a:t>2 were picked up by Futurity</a:t>
            </a:r>
          </a:p>
          <a:p>
            <a:pPr lvl="1"/>
            <a:r>
              <a:rPr lang="en-US" dirty="0"/>
              <a:t>3 were collaborations with other institutions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EB6E5-7937-4FBB-99C8-1F8FA0B1B5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882" y="5262236"/>
            <a:ext cx="1022572" cy="1582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46492E-6F95-4802-9F3C-58BABAD62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44" y="3429000"/>
            <a:ext cx="5886156" cy="3163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7B486B-85BE-4EB2-917E-3BBEE9A89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20988">
            <a:off x="349453" y="3454344"/>
            <a:ext cx="3948089" cy="2845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05290-2D79-4EE0-9D84-EA8DAAF5B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905" y="3228461"/>
            <a:ext cx="3257426" cy="3328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D3E14E-66C2-48D2-8B4C-665EEA0763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15948">
            <a:off x="2412166" y="3554017"/>
            <a:ext cx="3642980" cy="34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Franklin Gothic Medium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4816</TotalTime>
  <Words>475</Words>
  <Application>Microsoft Office PowerPoint</Application>
  <PresentationFormat>Widescreen</PresentationFormat>
  <Paragraphs>81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Medium</vt:lpstr>
      <vt:lpstr>Verdana</vt:lpstr>
      <vt:lpstr>Office Theme</vt:lpstr>
      <vt:lpstr>Science Journalism with UANews</vt:lpstr>
      <vt:lpstr>Had I ever done science writing before this internship?</vt:lpstr>
      <vt:lpstr>What is Science Writing?</vt:lpstr>
      <vt:lpstr>Finding Stories</vt:lpstr>
      <vt:lpstr>The Writing Process</vt:lpstr>
      <vt:lpstr>The Interview</vt:lpstr>
      <vt:lpstr>The Draft Outline</vt:lpstr>
      <vt:lpstr>Review and Publish</vt:lpstr>
      <vt:lpstr>After You Publish</vt:lpstr>
      <vt:lpstr>The Value of Science Writing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Journalism at UANews</dc:title>
  <dc:creator>Emily Walla</dc:creator>
  <cp:lastModifiedBy>Emily Walla</cp:lastModifiedBy>
  <cp:revision>57</cp:revision>
  <dcterms:created xsi:type="dcterms:W3CDTF">2018-03-20T21:07:17Z</dcterms:created>
  <dcterms:modified xsi:type="dcterms:W3CDTF">2018-03-31T03:32:11Z</dcterms:modified>
</cp:coreProperties>
</file>